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77" r:id="rId3"/>
    <p:sldId id="262" r:id="rId4"/>
    <p:sldId id="278" r:id="rId5"/>
    <p:sldId id="281" r:id="rId6"/>
    <p:sldId id="283" r:id="rId7"/>
    <p:sldId id="291" r:id="rId8"/>
    <p:sldId id="290" r:id="rId9"/>
    <p:sldId id="292" r:id="rId10"/>
    <p:sldId id="293" r:id="rId11"/>
    <p:sldId id="261" r:id="rId12"/>
    <p:sldId id="276" r:id="rId13"/>
    <p:sldId id="274" r:id="rId14"/>
    <p:sldId id="294" r:id="rId15"/>
    <p:sldId id="279" r:id="rId16"/>
    <p:sldId id="295" r:id="rId17"/>
    <p:sldId id="280" r:id="rId18"/>
    <p:sldId id="270" r:id="rId19"/>
    <p:sldId id="296" r:id="rId20"/>
    <p:sldId id="275" r:id="rId21"/>
    <p:sldId id="282" r:id="rId22"/>
    <p:sldId id="285" r:id="rId23"/>
    <p:sldId id="297" r:id="rId24"/>
    <p:sldId id="298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0000CC"/>
    <a:srgbClr val="FF9900"/>
    <a:srgbClr val="CC6600"/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94660"/>
  </p:normalViewPr>
  <p:slideViewPr>
    <p:cSldViewPr>
      <p:cViewPr varScale="1">
        <p:scale>
          <a:sx n="103" d="100"/>
          <a:sy n="103" d="100"/>
        </p:scale>
        <p:origin x="-1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0AB06-90D3-4E0D-B36F-E9793F6983D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138CB-EC3B-426F-A2A1-4E9B565BC6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B8984-E1E3-4411-BE61-D024535FDCED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49D2C-D5BF-4F57-8E8F-2BA5B47AD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FDEFF-C307-4C9E-80A7-70FF50C8B478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889B-D6E9-4900-8A77-1769D19DD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CBAA-5303-4722-95D7-4CC402D84504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EF4A-0B67-48C0-8315-9BBC0D257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CF565-5568-4677-B938-6684B697FBE9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CFB4A-8376-4707-931A-23B2677D0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423C-6B17-4715-B2CC-BA4164FB10F6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0074-4FED-473D-A8B7-AC71FAC550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1D6B9-3C9D-462C-9CE6-890D79BB9415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DBF87-37E4-45F1-B9C7-EEE3432E9E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1099E-4C28-432A-AFAD-D081F0E317E1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D6461-5A97-4E27-A6A9-BA0E7D190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0BC3-CDA9-4F69-9C92-AB511047C1C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0D5F-E93D-4677-A257-6A429656EA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3F5F3-1D17-4E34-8652-2BC1724DCC76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CECB4-21A4-4ED2-9701-476A469E9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3EBA8-B45C-4CE0-805B-0EFE9B50619B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4BA4-96B8-4EFA-969F-D3A768F50B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C6D3F99-0F8C-43B2-874F-C095C6012BF7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2BA5A84-A5A4-422E-A34B-85A595C9C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042988" y="1557338"/>
            <a:ext cx="7215187" cy="22320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Среднесрочный творческий </a:t>
            </a:r>
            <a:b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проект</a:t>
            </a:r>
            <a:b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«СЮЖЕТНО-РОЛЕВАЯ ИГРА В ЖИЗНИ РЕБЕНКА»</a:t>
            </a: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ru-RU" sz="200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42988" y="620713"/>
            <a:ext cx="6400800" cy="792162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учреждение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комбинированного вида №16  «Былина»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763713" y="3141663"/>
            <a:ext cx="540067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CC"/>
                </a:solidFill>
              </a:rPr>
              <a:t>Участники проекта:</a:t>
            </a:r>
            <a:r>
              <a:rPr lang="ru-RU" sz="1600" b="1">
                <a:solidFill>
                  <a:srgbClr val="CC66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CC6600"/>
                </a:solidFill>
              </a:rPr>
              <a:t>дети, воспитатели, родители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CC"/>
                </a:solidFill>
              </a:rPr>
              <a:t>Выполнили: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0000CC"/>
                </a:solidFill>
              </a:rPr>
              <a:t> </a:t>
            </a:r>
            <a:r>
              <a:rPr lang="ru-RU" sz="1600" b="1">
                <a:solidFill>
                  <a:srgbClr val="CC6600"/>
                </a:solidFill>
              </a:rPr>
              <a:t>ст. воспитатель Демакова Е.В.,</a:t>
            </a:r>
            <a:r>
              <a:rPr lang="ru-RU" sz="1600" b="1">
                <a:solidFill>
                  <a:srgbClr val="0000CC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CC6600"/>
                </a:solidFill>
              </a:rPr>
              <a:t>воспитатели ср.группы: </a:t>
            </a:r>
          </a:p>
          <a:p>
            <a:pPr algn="ctr">
              <a:spcBef>
                <a:spcPct val="50000"/>
              </a:spcBef>
            </a:pPr>
            <a:r>
              <a:rPr lang="ru-RU" sz="1600" b="1">
                <a:solidFill>
                  <a:srgbClr val="CC6600"/>
                </a:solidFill>
              </a:rPr>
              <a:t>Виноградова Т.А, Лебедева Т.В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Непосредственная реализация проекта в группе: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беседы,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наблюдения,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чтение художественной литературы,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дидактические игры,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Экскурсии;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организация самостоятельной игровой деятельности детей.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857250" y="642938"/>
            <a:ext cx="6119813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u="sng">
                <a:solidFill>
                  <a:srgbClr val="FF0000"/>
                </a:solidFill>
              </a:rPr>
              <a:t>Работа с детьми:</a:t>
            </a:r>
          </a:p>
          <a:p>
            <a:pPr algn="ctr"/>
            <a:endParaRPr lang="ru-RU" sz="2800" b="1" u="sng">
              <a:solidFill>
                <a:srgbClr val="FF0000"/>
              </a:solidFill>
            </a:endParaRPr>
          </a:p>
          <a:p>
            <a:pPr algn="ctr"/>
            <a:r>
              <a:rPr lang="ru-RU" b="1" u="sng">
                <a:solidFill>
                  <a:srgbClr val="0000CC"/>
                </a:solidFill>
              </a:rPr>
              <a:t>Методы:</a:t>
            </a:r>
            <a:r>
              <a:rPr lang="ru-RU" b="1">
                <a:solidFill>
                  <a:srgbClr val="0000CC"/>
                </a:solidFill>
              </a:rPr>
              <a:t> </a:t>
            </a:r>
          </a:p>
          <a:p>
            <a:pPr algn="ctr"/>
            <a:r>
              <a:rPr lang="ru-RU" sz="2000" u="sng">
                <a:solidFill>
                  <a:srgbClr val="FF0000"/>
                </a:solidFill>
              </a:rPr>
              <a:t>Наглядные:</a:t>
            </a:r>
            <a:r>
              <a:rPr lang="ru-RU" sz="2000">
                <a:solidFill>
                  <a:srgbClr val="0000CC"/>
                </a:solidFill>
              </a:rPr>
              <a:t> рассматривание  иллюстраций, фотографий, видеороликов с изображением  людей разных профессий, героев сказок; наблюдения, показ способов их изображения.</a:t>
            </a:r>
          </a:p>
          <a:p>
            <a:pPr algn="ctr"/>
            <a:r>
              <a:rPr lang="ru-RU" sz="2000" u="sng">
                <a:solidFill>
                  <a:srgbClr val="FF0000"/>
                </a:solidFill>
              </a:rPr>
              <a:t>Словесные:</a:t>
            </a:r>
            <a:r>
              <a:rPr lang="ru-RU" sz="2000">
                <a:solidFill>
                  <a:srgbClr val="0000CC"/>
                </a:solidFill>
              </a:rPr>
              <a:t>  беседы с детьми, рассказы  о профессиях, семье, чтение  художественной литературы, статей энциклопедий, журналов, воспроизведение речевого образца, диалогов.</a:t>
            </a:r>
          </a:p>
          <a:p>
            <a:pPr algn="ctr"/>
            <a:r>
              <a:rPr lang="ru-RU" sz="2000" u="sng">
                <a:solidFill>
                  <a:srgbClr val="FF0000"/>
                </a:solidFill>
              </a:rPr>
              <a:t>Игровые:</a:t>
            </a:r>
            <a:r>
              <a:rPr lang="ru-RU" sz="2000">
                <a:solidFill>
                  <a:srgbClr val="0000CC"/>
                </a:solidFill>
              </a:rPr>
              <a:t> дидактические, настольные, подвижные, сюжетно-ролевые, театрализованные игры.</a:t>
            </a:r>
          </a:p>
          <a:p>
            <a:pPr algn="ctr"/>
            <a:endParaRPr lang="ru-RU" sz="2000" b="1">
              <a:solidFill>
                <a:srgbClr val="0000CC"/>
              </a:solidFill>
            </a:endParaRPr>
          </a:p>
        </p:txBody>
      </p:sp>
      <p:pic>
        <p:nvPicPr>
          <p:cNvPr id="23554" name="Picture 2" descr="C:\Users\USER\Desktop\96000_html_m7c9a73d5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4572000"/>
            <a:ext cx="21653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DSC018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928938"/>
            <a:ext cx="4408487" cy="330835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4582" name="Picture 7" descr="DSC018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571500"/>
            <a:ext cx="4454525" cy="33401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4583" name="Picture 2" descr="C:\Users\USER\Desktop\27251339-Children-play-with-a-board-game-on-the-floor-Stock-Phot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" y="785813"/>
            <a:ext cx="18764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" descr="C:\Users\USER\Desktop\govorimpr.jpg"/>
          <p:cNvPicPr>
            <a:picLocks noChangeAspect="1" noChangeArrowheads="1"/>
          </p:cNvPicPr>
          <p:nvPr/>
        </p:nvPicPr>
        <p:blipFill>
          <a:blip r:embed="rId7"/>
          <a:srcRect t="28529"/>
          <a:stretch>
            <a:fillRect/>
          </a:stretch>
        </p:blipFill>
        <p:spPr bwMode="auto">
          <a:xfrm>
            <a:off x="6500813" y="4786313"/>
            <a:ext cx="2138362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3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DSC019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4500563"/>
            <a:ext cx="2427287" cy="1820862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5606" name="Picture 7" descr="DSC019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1714500"/>
            <a:ext cx="2762250" cy="2071688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357188" y="571500"/>
            <a:ext cx="42481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0000CC"/>
                </a:solidFill>
                <a:latin typeface="Comic Sans MS" pitchFamily="66" charset="0"/>
              </a:rPr>
              <a:t>Экскурсия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0000CC"/>
                </a:solidFill>
                <a:latin typeface="Comic Sans MS" pitchFamily="66" charset="0"/>
              </a:rPr>
              <a:t>                в магазин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071938" y="3714750"/>
            <a:ext cx="4248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0000CC"/>
                </a:solidFill>
                <a:latin typeface="Comic Sans MS" pitchFamily="66" charset="0"/>
              </a:rPr>
              <a:t>Экскурсия</a:t>
            </a:r>
          </a:p>
          <a:p>
            <a:pPr algn="ctr">
              <a:spcBef>
                <a:spcPct val="50000"/>
              </a:spcBef>
            </a:pPr>
            <a:r>
              <a:rPr lang="ru-RU" sz="2400">
                <a:solidFill>
                  <a:srgbClr val="0000CC"/>
                </a:solidFill>
                <a:latin typeface="Comic Sans MS" pitchFamily="66" charset="0"/>
              </a:rPr>
              <a:t>                в пекарню</a:t>
            </a:r>
          </a:p>
        </p:txBody>
      </p:sp>
      <p:pic>
        <p:nvPicPr>
          <p:cNvPr id="25609" name="Picture 6" descr="DSC019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" y="4500563"/>
            <a:ext cx="2357437" cy="17684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5610" name="Picture 5" descr="DSC0191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571500"/>
            <a:ext cx="3095625" cy="232251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586038" cy="1325563"/>
          </a:xfrm>
        </p:spPr>
        <p:txBody>
          <a:bodyPr/>
          <a:lstStyle/>
          <a:p>
            <a:pPr algn="ctr" eaLnBrk="1" hangingPunct="1"/>
            <a:r>
              <a:rPr lang="ru-RU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 в медицинский кабинет</a:t>
            </a:r>
          </a:p>
        </p:txBody>
      </p:sp>
      <p:pic>
        <p:nvPicPr>
          <p:cNvPr id="26626" name="Содержимое 3" descr="DSC0196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714500"/>
            <a:ext cx="2971800" cy="2228850"/>
          </a:xfrm>
        </p:spPr>
      </p:pic>
      <p:pic>
        <p:nvPicPr>
          <p:cNvPr id="26627" name="Рисунок 4" descr="DSC01967.JPG"/>
          <p:cNvPicPr>
            <a:picLocks noChangeAspect="1"/>
          </p:cNvPicPr>
          <p:nvPr/>
        </p:nvPicPr>
        <p:blipFill>
          <a:blip r:embed="rId3"/>
          <a:srcRect t="12579" r="32076" b="11949"/>
          <a:stretch>
            <a:fillRect/>
          </a:stretch>
        </p:blipFill>
        <p:spPr bwMode="auto">
          <a:xfrm>
            <a:off x="3857625" y="3857625"/>
            <a:ext cx="2928938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DSC019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500188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500563" y="571500"/>
            <a:ext cx="39385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>
                <a:solidFill>
                  <a:srgbClr val="FF0000"/>
                </a:solidFill>
              </a:rPr>
              <a:t>Экскурсия на пищеблок </a:t>
            </a:r>
          </a:p>
          <a:p>
            <a:pPr algn="ctr"/>
            <a:r>
              <a:rPr lang="ru-RU" sz="2800">
                <a:solidFill>
                  <a:srgbClr val="FF0000"/>
                </a:solidFill>
              </a:rPr>
              <a:t>детского сада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1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339975" y="1268413"/>
            <a:ext cx="532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b="1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2765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DSC01927"/>
          <p:cNvPicPr>
            <a:picLocks noChangeAspect="1" noChangeArrowheads="1"/>
          </p:cNvPicPr>
          <p:nvPr/>
        </p:nvPicPr>
        <p:blipFill>
          <a:blip r:embed="rId4"/>
          <a:srcRect l="27528" t="12366" r="24084" b="23119"/>
          <a:stretch>
            <a:fillRect/>
          </a:stretch>
        </p:blipFill>
        <p:spPr bwMode="auto">
          <a:xfrm>
            <a:off x="714375" y="1143000"/>
            <a:ext cx="2357438" cy="235743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7655" name="Picture 7" descr="DSC019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2000250"/>
            <a:ext cx="3455987" cy="259238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7656" name="Рисунок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63" y="3786188"/>
            <a:ext cx="324167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3286125" y="1143000"/>
            <a:ext cx="5414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C00000"/>
                </a:solidFill>
              </a:rPr>
              <a:t>Продуктивная деятельность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игры в группе</a:t>
            </a:r>
          </a:p>
        </p:txBody>
      </p:sp>
      <p:pic>
        <p:nvPicPr>
          <p:cNvPr id="28674" name="Picture 9" descr="DSC019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714500"/>
            <a:ext cx="2857500" cy="2143125"/>
          </a:xfrm>
          <a:ln w="38100">
            <a:solidFill>
              <a:srgbClr val="FF9900"/>
            </a:solidFill>
          </a:ln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00063" y="1214438"/>
            <a:ext cx="3562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Играем в «Магазин»</a:t>
            </a:r>
          </a:p>
        </p:txBody>
      </p:sp>
      <p:pic>
        <p:nvPicPr>
          <p:cNvPr id="28676" name="Picture 7" descr="DSC01906"/>
          <p:cNvPicPr>
            <a:picLocks noChangeAspect="1" noChangeArrowheads="1"/>
          </p:cNvPicPr>
          <p:nvPr/>
        </p:nvPicPr>
        <p:blipFill>
          <a:blip r:embed="rId3"/>
          <a:srcRect l="22038" t="9058" b="16333"/>
          <a:stretch>
            <a:fillRect/>
          </a:stretch>
        </p:blipFill>
        <p:spPr bwMode="auto">
          <a:xfrm>
            <a:off x="4357688" y="1500188"/>
            <a:ext cx="3021012" cy="216693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8677" name="Picture 12" descr="DSC019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4143375"/>
            <a:ext cx="2952750" cy="2214563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8678" name="Picture 13" descr="DSC019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4000500"/>
            <a:ext cx="3024187" cy="22685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DSC019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3357563"/>
            <a:ext cx="3852863" cy="2890837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29698" name="Picture 7" descr="DSC01915"/>
          <p:cNvPicPr>
            <a:picLocks noChangeAspect="1" noChangeArrowheads="1"/>
          </p:cNvPicPr>
          <p:nvPr/>
        </p:nvPicPr>
        <p:blipFill>
          <a:blip r:embed="rId3"/>
          <a:srcRect l="12196" b="-784"/>
          <a:stretch>
            <a:fillRect/>
          </a:stretch>
        </p:blipFill>
        <p:spPr bwMode="auto">
          <a:xfrm>
            <a:off x="857250" y="765175"/>
            <a:ext cx="3859213" cy="30765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29699" name="Text Box 8"/>
          <p:cNvSpPr txBox="1">
            <a:spLocks noChangeArrowheads="1"/>
          </p:cNvSpPr>
          <p:nvPr/>
        </p:nvSpPr>
        <p:spPr bwMode="auto">
          <a:xfrm>
            <a:off x="5219700" y="981075"/>
            <a:ext cx="34559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400" b="1">
                <a:solidFill>
                  <a:srgbClr val="FF0000"/>
                </a:solidFill>
              </a:rPr>
              <a:t>Играем в «КАФЕ»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476375" y="1196975"/>
            <a:ext cx="6048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000">
              <a:solidFill>
                <a:srgbClr val="0000CC"/>
              </a:solidFill>
            </a:endParaRPr>
          </a:p>
          <a:p>
            <a:pPr algn="ctr"/>
            <a:r>
              <a:rPr lang="ru-RU" sz="200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214563" y="642938"/>
            <a:ext cx="4981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Играем в «Парикмахерскую»</a:t>
            </a:r>
          </a:p>
        </p:txBody>
      </p:sp>
      <p:pic>
        <p:nvPicPr>
          <p:cNvPr id="30723" name="Рисунок 5" descr="DSC01993.JPG"/>
          <p:cNvPicPr>
            <a:picLocks noChangeAspect="1"/>
          </p:cNvPicPr>
          <p:nvPr/>
        </p:nvPicPr>
        <p:blipFill>
          <a:blip r:embed="rId2"/>
          <a:srcRect l="22221"/>
          <a:stretch>
            <a:fillRect/>
          </a:stretch>
        </p:blipFill>
        <p:spPr bwMode="auto">
          <a:xfrm>
            <a:off x="4714875" y="1143000"/>
            <a:ext cx="2643188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6" descr="DSC0198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214438"/>
            <a:ext cx="2500313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7" descr="DSC01992.JPG"/>
          <p:cNvPicPr>
            <a:picLocks noChangeAspect="1"/>
          </p:cNvPicPr>
          <p:nvPr/>
        </p:nvPicPr>
        <p:blipFill>
          <a:blip r:embed="rId4"/>
          <a:srcRect l="29167" t="8333"/>
          <a:stretch>
            <a:fillRect/>
          </a:stretch>
        </p:blipFill>
        <p:spPr bwMode="auto">
          <a:xfrm>
            <a:off x="1285875" y="3500438"/>
            <a:ext cx="24288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8" descr="DSC0199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3" y="3857625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2857500" y="571500"/>
            <a:ext cx="3756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Играем в «Больницу»</a:t>
            </a:r>
          </a:p>
        </p:txBody>
      </p:sp>
      <p:pic>
        <p:nvPicPr>
          <p:cNvPr id="31746" name="Рисунок 2" descr="DSC0197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5" y="1214438"/>
            <a:ext cx="30718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 descr="DSC0197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42875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4" descr="DSC0197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3714750"/>
            <a:ext cx="32146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5" descr="DSC0197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5" y="3643313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6"/>
          <p:cNvSpPr>
            <a:spLocks noChangeArrowheads="1"/>
          </p:cNvSpPr>
          <p:nvPr/>
        </p:nvSpPr>
        <p:spPr bwMode="auto">
          <a:xfrm>
            <a:off x="1476375" y="692150"/>
            <a:ext cx="612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u="sng">
                <a:solidFill>
                  <a:srgbClr val="FF0000"/>
                </a:solidFill>
              </a:rPr>
              <a:t>Актуальность проекта</a:t>
            </a:r>
            <a:r>
              <a:rPr lang="ru-RU" sz="2800" b="1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1493838" y="3702050"/>
            <a:ext cx="6192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rgbClr val="0000CC"/>
                </a:solidFill>
              </a:rPr>
              <a:t>. </a:t>
            </a:r>
          </a:p>
        </p:txBody>
      </p:sp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3365500" y="1368425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rgbClr val="0000CC"/>
                </a:solidFill>
                <a:cs typeface="Times New Roman" pitchFamily="18" charset="0"/>
              </a:rPr>
              <a:t>«Каков ребёнок в игре, таким во многом он будет и в работе»</a:t>
            </a:r>
            <a:br>
              <a:rPr lang="ru-RU" i="1">
                <a:solidFill>
                  <a:srgbClr val="0000CC"/>
                </a:solidFill>
                <a:cs typeface="Times New Roman" pitchFamily="18" charset="0"/>
              </a:rPr>
            </a:br>
            <a:r>
              <a:rPr lang="ru-RU" i="1">
                <a:solidFill>
                  <a:srgbClr val="0000CC"/>
                </a:solidFill>
                <a:cs typeface="Times New Roman" pitchFamily="18" charset="0"/>
              </a:rPr>
              <a:t>                                           А. С. Макаренко</a:t>
            </a:r>
            <a:endParaRPr lang="ru-RU"/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500063" y="2357438"/>
            <a:ext cx="57864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Сюжетно-ролевые игры позволяют развивать творческие способности детей, их фантазию и артистизм, учат вживаться в образ того или иного персонажа, играть определенную роль. Они имеют большое значение в социальной адаптации ребенка, реализации его возможностей в будущем.</a:t>
            </a:r>
          </a:p>
        </p:txBody>
      </p:sp>
      <p:pic>
        <p:nvPicPr>
          <p:cNvPr id="14341" name="Picture 2" descr="C:\Users\USER\Desktop\2fe89fe445f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88" y="4071938"/>
            <a:ext cx="285750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1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2000250" y="571500"/>
            <a:ext cx="572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</a:rPr>
              <a:t>Играем в «Морское путешествие»</a:t>
            </a:r>
          </a:p>
        </p:txBody>
      </p:sp>
      <p:pic>
        <p:nvPicPr>
          <p:cNvPr id="32774" name="Picture 2" descr="C:\Users\USER\Desktop\Фто для педсовета\DSC022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357313"/>
            <a:ext cx="27146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 descr="C:\Users\USER\Desktop\Фто для педсовета\DSC02224.JPG"/>
          <p:cNvPicPr>
            <a:picLocks noChangeAspect="1" noChangeArrowheads="1"/>
          </p:cNvPicPr>
          <p:nvPr/>
        </p:nvPicPr>
        <p:blipFill>
          <a:blip r:embed="rId5"/>
          <a:srcRect t="18111"/>
          <a:stretch>
            <a:fillRect/>
          </a:stretch>
        </p:blipFill>
        <p:spPr bwMode="auto">
          <a:xfrm>
            <a:off x="4857750" y="1428750"/>
            <a:ext cx="307181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" descr="C:\Users\USER\Desktop\Фто для педсовета\DSC02222.JPG"/>
          <p:cNvPicPr>
            <a:picLocks noChangeAspect="1" noChangeArrowheads="1"/>
          </p:cNvPicPr>
          <p:nvPr/>
        </p:nvPicPr>
        <p:blipFill>
          <a:blip r:embed="rId6"/>
          <a:srcRect l="25490" t="25180"/>
          <a:stretch>
            <a:fillRect/>
          </a:stretch>
        </p:blipFill>
        <p:spPr bwMode="auto">
          <a:xfrm>
            <a:off x="2786063" y="3786188"/>
            <a:ext cx="31432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5"/>
          <p:cNvSpPr>
            <a:spLocks noChangeArrowheads="1"/>
          </p:cNvSpPr>
          <p:nvPr/>
        </p:nvSpPr>
        <p:spPr bwMode="auto">
          <a:xfrm>
            <a:off x="1547813" y="692150"/>
            <a:ext cx="6048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u="sng">
                <a:solidFill>
                  <a:srgbClr val="FF0000"/>
                </a:solidFill>
              </a:rPr>
              <a:t>Работа с родителями:</a:t>
            </a:r>
          </a:p>
          <a:p>
            <a:pPr algn="ctr"/>
            <a:endParaRPr lang="ru-RU" sz="2800" b="1" u="sng">
              <a:solidFill>
                <a:srgbClr val="FF0000"/>
              </a:solidFill>
            </a:endParaRP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Совместная  творческая деятельность детей и родителей;</a:t>
            </a: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Изготовление костюмов и атрибутов к сюжетно-ролевым играм;</a:t>
            </a: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Помощь в оформлении игровых уголков;</a:t>
            </a: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Участие в создании выставок;</a:t>
            </a: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 Рекомендации родителям о посещении совместно с ребенком парикмахерской, аптеки, библиотеки и пр.</a:t>
            </a:r>
          </a:p>
        </p:txBody>
      </p:sp>
      <p:pic>
        <p:nvPicPr>
          <p:cNvPr id="33794" name="Picture 2" descr="http://ldospk.ru/wikispk/images/c/cf/%D0%A8%D0%B0%D0%B1%D0%BB%D0%BE%D0%BD_%D0%B2%D0%BE%D1%81%D0%BF%D0%B8%D1%82%D0%B0%D1%82%D0%B5%D0%BB%D0%B8_%D0%9A%D1%80%D1%83%D0%B6%D0%BA%D0%BE%D0%B2%D0%B0%D1%8F-%D1%80%D0%B0%D0%B1%D0%BE%D1%82%D0%B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25" y="3986213"/>
            <a:ext cx="407193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9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1476375" y="-6350"/>
            <a:ext cx="6335713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6654" rIns="0" bIns="66654" anchor="ctr">
            <a:spAutoFit/>
          </a:bodyPr>
          <a:lstStyle/>
          <a:p>
            <a:pPr algn="ctr"/>
            <a:endParaRPr lang="ru-RU" sz="2800" b="1" u="sng">
              <a:solidFill>
                <a:srgbClr val="FF0000"/>
              </a:solidFill>
            </a:endParaRPr>
          </a:p>
          <a:p>
            <a:pPr algn="ctr"/>
            <a:r>
              <a:rPr lang="ru-RU" sz="2800" b="1" u="sng">
                <a:solidFill>
                  <a:srgbClr val="FF0000"/>
                </a:solidFill>
              </a:rPr>
              <a:t>Результаты реализации проекта:</a:t>
            </a:r>
          </a:p>
          <a:p>
            <a:pPr algn="ctr"/>
            <a:r>
              <a:rPr lang="ru-RU">
                <a:solidFill>
                  <a:srgbClr val="0000CC"/>
                </a:solidFill>
              </a:rPr>
              <a:t>• Возросший интерес воспитанников к сюжетно-ролевой игре;</a:t>
            </a:r>
          </a:p>
          <a:p>
            <a:pPr algn="ctr"/>
            <a:endParaRPr lang="ru-RU">
              <a:solidFill>
                <a:srgbClr val="0000CC"/>
              </a:solidFill>
            </a:endParaRPr>
          </a:p>
          <a:p>
            <a:pPr algn="ctr">
              <a:buFontTx/>
              <a:buChar char="•"/>
            </a:pPr>
            <a:r>
              <a:rPr lang="ru-RU">
                <a:solidFill>
                  <a:srgbClr val="0000CC"/>
                </a:solidFill>
              </a:rPr>
              <a:t>Существенное расширение игровых приемов, способов использования игрового оборудования и предметов-заместителей;</a:t>
            </a:r>
          </a:p>
          <a:p>
            <a:pPr algn="ctr"/>
            <a:endParaRPr lang="ru-RU">
              <a:solidFill>
                <a:srgbClr val="0000CC"/>
              </a:solidFill>
            </a:endParaRPr>
          </a:p>
          <a:p>
            <a:pPr algn="ctr"/>
            <a:r>
              <a:rPr lang="ru-RU">
                <a:solidFill>
                  <a:srgbClr val="0000CC"/>
                </a:solidFill>
              </a:rPr>
              <a:t>• Самостоятельное инициирование игры, совмещение нескольких сюжетов, творческое  развитие игровой ситуации;</a:t>
            </a:r>
          </a:p>
          <a:p>
            <a:pPr algn="ctr">
              <a:buFontTx/>
              <a:buChar char="•"/>
            </a:pPr>
            <a:endParaRPr lang="ru-RU">
              <a:solidFill>
                <a:srgbClr val="0000CC"/>
              </a:solidFill>
            </a:endParaRPr>
          </a:p>
          <a:p>
            <a:pPr algn="ctr">
              <a:buFontTx/>
              <a:buChar char="•"/>
            </a:pPr>
            <a:r>
              <a:rPr lang="ru-RU">
                <a:solidFill>
                  <a:srgbClr val="0000CC"/>
                </a:solidFill>
              </a:rPr>
              <a:t>Повышение культуры поведения, взаимоотношений; развитие наблюдательности; внимания к окружающей действительности; уважение к результатам чужого и собственного труда.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20750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Дальнейшие перспективы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38" y="1143000"/>
            <a:ext cx="7886700" cy="4351338"/>
          </a:xfrm>
        </p:spPr>
        <p:txBody>
          <a:bodyPr rtlCol="0">
            <a:normAutofit/>
          </a:bodyPr>
          <a:lstStyle/>
          <a:p>
            <a:pPr marL="457200" indent="-457200" algn="ct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Усовершенствование развивающей предметно-пространственной среды группы (фото- и телестудия, ателье и др.)</a:t>
            </a:r>
          </a:p>
          <a:p>
            <a:pPr marL="457200" indent="-457200" algn="ctr" eaLnBrk="1" fontAlgn="auto" hangingPunct="1">
              <a:spcAft>
                <a:spcPts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Ознакомление детей с тематикой предполагаемого сюжета через встречи с людьми разных профессий, экскурсии в библиотеку, школу, ФОК «Кварц», ателье, салон красоты, просмотр презентаций и видеоматериалов.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2" descr="https://ds04.infourok.ru/uploads/ex/0765/0005d3c4-02dc39ab/hello_html_4191ec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4286250"/>
            <a:ext cx="292893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7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2071688" y="2214563"/>
            <a:ext cx="53689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 b="1">
                <a:solidFill>
                  <a:srgbClr val="C00000"/>
                </a:solidFill>
              </a:rPr>
              <a:t>Творческих успехов </a:t>
            </a:r>
          </a:p>
          <a:p>
            <a:pPr algn="ctr"/>
            <a:r>
              <a:rPr lang="ru-RU" sz="4400" b="1">
                <a:solidFill>
                  <a:srgbClr val="C00000"/>
                </a:solidFill>
              </a:rPr>
              <a:t>в работе!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ChangeArrowheads="1"/>
          </p:cNvSpPr>
          <p:nvPr/>
        </p:nvSpPr>
        <p:spPr bwMode="auto">
          <a:xfrm>
            <a:off x="642938" y="417513"/>
            <a:ext cx="80010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3200" b="1" u="sng">
                <a:solidFill>
                  <a:srgbClr val="FF0000"/>
                </a:solidFill>
              </a:rPr>
              <a:t>Цель</a:t>
            </a:r>
            <a:r>
              <a:rPr lang="ru-RU" sz="3200" b="1">
                <a:solidFill>
                  <a:srgbClr val="FF0000"/>
                </a:solidFill>
              </a:rPr>
              <a:t>: </a:t>
            </a:r>
          </a:p>
          <a:p>
            <a:pPr algn="ctr"/>
            <a:endParaRPr lang="ru-RU" sz="1000" b="1">
              <a:solidFill>
                <a:srgbClr val="0000CC"/>
              </a:solidFill>
            </a:endParaRPr>
          </a:p>
          <a:p>
            <a:pPr algn="ctr"/>
            <a:r>
              <a:rPr lang="ru-RU" sz="2000">
                <a:solidFill>
                  <a:srgbClr val="0000CC"/>
                </a:solidFill>
              </a:rPr>
              <a:t>Обогатить опыт детей знаниями и игровыми умениями, которые позволят им в дальнейшем самостоятельно организовывать игру через знакомство с профессиями. </a:t>
            </a:r>
          </a:p>
          <a:p>
            <a:pPr algn="ctr"/>
            <a:endParaRPr lang="ru-RU" sz="2000">
              <a:solidFill>
                <a:srgbClr val="0000CC"/>
              </a:solidFill>
            </a:endParaRPr>
          </a:p>
          <a:p>
            <a:pPr algn="ctr"/>
            <a:r>
              <a:rPr lang="ru-RU" sz="2800" b="1" u="sng">
                <a:solidFill>
                  <a:srgbClr val="0000CC"/>
                </a:solidFill>
              </a:rPr>
              <a:t>Задачи:</a:t>
            </a:r>
            <a:endParaRPr lang="ru-RU" sz="2800" b="1">
              <a:solidFill>
                <a:srgbClr val="0000CC"/>
              </a:solidFill>
            </a:endParaRPr>
          </a:p>
          <a:p>
            <a:pPr algn="ctr"/>
            <a:r>
              <a:rPr lang="ru-RU" sz="2000">
                <a:solidFill>
                  <a:srgbClr val="0000CC"/>
                </a:solidFill>
              </a:rPr>
              <a:t>• Развитие и обогащение игровых действий с игрушками на основе обогащения отдельных игровых действий;</a:t>
            </a:r>
            <a:br>
              <a:rPr lang="ru-RU" sz="2000">
                <a:solidFill>
                  <a:srgbClr val="0000CC"/>
                </a:solidFill>
              </a:rPr>
            </a:br>
            <a:r>
              <a:rPr lang="ru-RU" sz="2000">
                <a:solidFill>
                  <a:srgbClr val="0000CC"/>
                </a:solidFill>
              </a:rPr>
              <a:t>• Развитие и обогащение сюжетов игры;</a:t>
            </a:r>
            <a:br>
              <a:rPr lang="ru-RU" sz="2000">
                <a:solidFill>
                  <a:srgbClr val="0000CC"/>
                </a:solidFill>
              </a:rPr>
            </a:br>
            <a:r>
              <a:rPr lang="ru-RU" sz="2000">
                <a:solidFill>
                  <a:srgbClr val="0000CC"/>
                </a:solidFill>
              </a:rPr>
              <a:t>• Формирование коммуникативных навыков, распределении ролей и ролевых диалогах; </a:t>
            </a:r>
          </a:p>
          <a:p>
            <a:pPr algn="ctr">
              <a:buFont typeface="Arial" charset="0"/>
              <a:buChar char="•"/>
            </a:pPr>
            <a:r>
              <a:rPr lang="ru-RU" sz="2000">
                <a:solidFill>
                  <a:srgbClr val="0000CC"/>
                </a:solidFill>
              </a:rPr>
              <a:t> Развивать диалогическую речь;</a:t>
            </a:r>
            <a:br>
              <a:rPr lang="ru-RU" sz="2000">
                <a:solidFill>
                  <a:srgbClr val="0000CC"/>
                </a:solidFill>
              </a:rPr>
            </a:br>
            <a:r>
              <a:rPr lang="ru-RU" sz="2000">
                <a:solidFill>
                  <a:srgbClr val="0000CC"/>
                </a:solidFill>
              </a:rPr>
              <a:t>• Воспитание желания у детей следовать своей роли, выполнять правила игры;</a:t>
            </a:r>
            <a:br>
              <a:rPr lang="ru-RU" sz="2000">
                <a:solidFill>
                  <a:srgbClr val="0000CC"/>
                </a:solidFill>
              </a:rPr>
            </a:br>
            <a:r>
              <a:rPr lang="ru-RU" sz="2000">
                <a:solidFill>
                  <a:srgbClr val="0000CC"/>
                </a:solidFill>
              </a:rPr>
              <a:t>• Воспитание доброжелательных отношений между детьми, интереса к общему замыслу и согласованию действий. </a:t>
            </a:r>
          </a:p>
          <a:p>
            <a:pPr algn="ctr">
              <a:buFontTx/>
              <a:buChar char="•"/>
            </a:pPr>
            <a:r>
              <a:rPr lang="ru-RU" sz="2000">
                <a:solidFill>
                  <a:srgbClr val="0000CC"/>
                </a:solidFill>
              </a:rPr>
              <a:t>Воспитывать у детей уважение к труду взрослых</a:t>
            </a:r>
            <a:endParaRPr lang="ru-RU" sz="20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ChangeArrowheads="1"/>
          </p:cNvSpPr>
          <p:nvPr/>
        </p:nvSpPr>
        <p:spPr bwMode="auto">
          <a:xfrm>
            <a:off x="642938" y="695325"/>
            <a:ext cx="8001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457200" algn="l"/>
              </a:tabLst>
            </a:pPr>
            <a:r>
              <a:rPr lang="ru-RU" sz="2800" b="1" u="sng">
                <a:solidFill>
                  <a:srgbClr val="FF0000"/>
                </a:solidFill>
              </a:rPr>
              <a:t>Ожидаемые результаты </a:t>
            </a:r>
            <a:r>
              <a:rPr lang="ru-RU" sz="2800" b="1">
                <a:solidFill>
                  <a:srgbClr val="FF0000"/>
                </a:solidFill>
              </a:rPr>
              <a:t>:</a:t>
            </a:r>
            <a:endParaRPr lang="ru-RU" sz="2800" b="1" u="sng">
              <a:solidFill>
                <a:srgbClr val="FF0000"/>
              </a:solidFill>
            </a:endParaRPr>
          </a:p>
          <a:p>
            <a:pPr algn="ctr">
              <a:tabLst>
                <a:tab pos="457200" algn="l"/>
              </a:tabLst>
            </a:pPr>
            <a:endParaRPr lang="ru-RU" sz="1400" b="1" u="sng">
              <a:solidFill>
                <a:srgbClr val="FF0000"/>
              </a:solidFill>
            </a:endParaRP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Социализация детей через современные сюжетно-ролевые игры.</a:t>
            </a: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Знакомство с современными профессиями.</a:t>
            </a: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Активная помощь и заинтересованность родителей по организации сюжетно-ролевых игр.</a:t>
            </a: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 Становление самостоятельности , целенаправленности собственных действий.</a:t>
            </a: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В играх понимают игровую задачу и действуют в соответствии с ней.</a:t>
            </a:r>
          </a:p>
          <a:p>
            <a:pPr algn="ctr">
              <a:buFontTx/>
              <a:buChar char="•"/>
              <a:tabLst>
                <a:tab pos="457200" algn="l"/>
              </a:tabLst>
            </a:pPr>
            <a:r>
              <a:rPr lang="ru-RU" sz="2000">
                <a:solidFill>
                  <a:srgbClr val="0000CC"/>
                </a:solidFill>
              </a:rPr>
              <a:t>Проявляют интерес к игровому общению со сверстниками.</a:t>
            </a:r>
          </a:p>
        </p:txBody>
      </p:sp>
      <p:pic>
        <p:nvPicPr>
          <p:cNvPr id="16386" name="Picture 3" descr="C:\Users\USER\Desktop\aff190a1b2e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3786188"/>
            <a:ext cx="4572000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0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500063" y="715963"/>
            <a:ext cx="827881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rgbClr val="FF0000"/>
                </a:solidFill>
              </a:rPr>
              <a:t>Подготовительный этап.</a:t>
            </a:r>
          </a:p>
          <a:p>
            <a:pPr algn="ctr"/>
            <a:r>
              <a:rPr lang="ru-RU" sz="2800">
                <a:solidFill>
                  <a:srgbClr val="0000CC"/>
                </a:solidFill>
              </a:rPr>
              <a:t>• Определение целей и задач проекта;</a:t>
            </a:r>
            <a:br>
              <a:rPr lang="ru-RU" sz="2800">
                <a:solidFill>
                  <a:srgbClr val="0000CC"/>
                </a:solidFill>
              </a:rPr>
            </a:br>
            <a:r>
              <a:rPr lang="ru-RU" sz="2800">
                <a:solidFill>
                  <a:srgbClr val="0000CC"/>
                </a:solidFill>
              </a:rPr>
              <a:t>• Изучение литературы, авторских методик;(фото литературы)</a:t>
            </a:r>
            <a:br>
              <a:rPr lang="ru-RU" sz="2800">
                <a:solidFill>
                  <a:srgbClr val="0000CC"/>
                </a:solidFill>
              </a:rPr>
            </a:br>
            <a:r>
              <a:rPr lang="ru-RU" sz="2800">
                <a:solidFill>
                  <a:srgbClr val="0000CC"/>
                </a:solidFill>
              </a:rPr>
              <a:t>• Диагностика уровня развития творческой активности детей и взаимоотношений в коллективе;</a:t>
            </a:r>
            <a:br>
              <a:rPr lang="ru-RU" sz="2800">
                <a:solidFill>
                  <a:srgbClr val="0000CC"/>
                </a:solidFill>
              </a:rPr>
            </a:br>
            <a:r>
              <a:rPr lang="ru-RU" sz="2800">
                <a:solidFill>
                  <a:srgbClr val="0000CC"/>
                </a:solidFill>
              </a:rPr>
              <a:t>• Составление  плана мероприятий по реализации (с родителями, детьми); </a:t>
            </a:r>
            <a:endParaRPr lang="ru-RU" sz="2000">
              <a:solidFill>
                <a:srgbClr val="0000CC"/>
              </a:solidFill>
            </a:endParaRPr>
          </a:p>
          <a:p>
            <a:pPr algn="ctr">
              <a:buFont typeface="Arial" charset="0"/>
              <a:buChar char="•"/>
            </a:pPr>
            <a:r>
              <a:rPr lang="ru-RU" sz="2800">
                <a:solidFill>
                  <a:srgbClr val="0000CC"/>
                </a:solidFill>
              </a:rPr>
              <a:t> Создание предметно-пространственной развивающей  среды</a:t>
            </a:r>
          </a:p>
        </p:txBody>
      </p:sp>
      <p:pic>
        <p:nvPicPr>
          <p:cNvPr id="17414" name="Picture 2" descr="C:\Users\USER\Desktop\019cc156b3cb5382e3db5254f9703f83_1442243804_1000_8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5000625"/>
            <a:ext cx="18176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4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274176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DSC019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525" y="1355725"/>
            <a:ext cx="2808288" cy="210661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8438" name="Picture 6" descr="DSC019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525" y="3779838"/>
            <a:ext cx="2898775" cy="21717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8439" name="Picture 7" descr="DSC01900"/>
          <p:cNvPicPr>
            <a:picLocks noChangeAspect="1" noChangeArrowheads="1"/>
          </p:cNvPicPr>
          <p:nvPr/>
        </p:nvPicPr>
        <p:blipFill>
          <a:blip r:embed="rId6"/>
          <a:srcRect t="5705" r="10751"/>
          <a:stretch>
            <a:fillRect/>
          </a:stretch>
        </p:blipFill>
        <p:spPr bwMode="auto">
          <a:xfrm>
            <a:off x="4572000" y="1428750"/>
            <a:ext cx="2809875" cy="222567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8440" name="TextBox 2"/>
          <p:cNvSpPr txBox="1">
            <a:spLocks noChangeArrowheads="1"/>
          </p:cNvSpPr>
          <p:nvPr/>
        </p:nvSpPr>
        <p:spPr bwMode="auto">
          <a:xfrm>
            <a:off x="2409825" y="373063"/>
            <a:ext cx="4451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>
                <a:solidFill>
                  <a:srgbClr val="FF0000"/>
                </a:solidFill>
              </a:rPr>
              <a:t>Магазин, кафе</a:t>
            </a:r>
          </a:p>
        </p:txBody>
      </p:sp>
      <p:pic>
        <p:nvPicPr>
          <p:cNvPr id="18441" name="Picture 5" descr="DSC01901"/>
          <p:cNvPicPr>
            <a:picLocks noChangeAspect="1" noChangeArrowheads="1"/>
          </p:cNvPicPr>
          <p:nvPr/>
        </p:nvPicPr>
        <p:blipFill>
          <a:blip r:embed="rId7"/>
          <a:srcRect l="21053" t="14032" r="28773" b="49133"/>
          <a:stretch>
            <a:fillRect/>
          </a:stretch>
        </p:blipFill>
        <p:spPr bwMode="auto">
          <a:xfrm>
            <a:off x="4500563" y="4071938"/>
            <a:ext cx="3500437" cy="192722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Больница</a:t>
            </a:r>
          </a:p>
        </p:txBody>
      </p:sp>
      <p:pic>
        <p:nvPicPr>
          <p:cNvPr id="4" name="Содержимое 3" descr="https://metodbv.ru/wp-content/uploads/bfi_thumb/bolnica-mt8yq3ngb99a8n1bdod1a3kukadljz4tc67525185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142976" y="1571612"/>
            <a:ext cx="2814639" cy="2091528"/>
          </a:xfr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19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71612"/>
            <a:ext cx="2857488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1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071942"/>
            <a:ext cx="2738425" cy="2053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Салон красоты</a:t>
            </a:r>
          </a:p>
        </p:txBody>
      </p:sp>
      <p:pic>
        <p:nvPicPr>
          <p:cNvPr id="20482" name="Содержимое 3" descr="DSC019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465" r="8272"/>
          <a:stretch>
            <a:fillRect/>
          </a:stretch>
        </p:blipFill>
        <p:spPr>
          <a:xfrm>
            <a:off x="1214438" y="1571625"/>
            <a:ext cx="2500312" cy="2336800"/>
          </a:xfrm>
        </p:spPr>
      </p:pic>
      <p:pic>
        <p:nvPicPr>
          <p:cNvPr id="20483" name="Рисунок 4" descr="DSC01985.JPG"/>
          <p:cNvPicPr>
            <a:picLocks noChangeAspect="1"/>
          </p:cNvPicPr>
          <p:nvPr/>
        </p:nvPicPr>
        <p:blipFill>
          <a:blip r:embed="rId3"/>
          <a:srcRect b="20610"/>
          <a:stretch>
            <a:fillRect/>
          </a:stretch>
        </p:blipFill>
        <p:spPr bwMode="auto">
          <a:xfrm>
            <a:off x="4714875" y="1571625"/>
            <a:ext cx="38385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 descr="DSC01986.JPG"/>
          <p:cNvPicPr>
            <a:picLocks noChangeAspect="1"/>
          </p:cNvPicPr>
          <p:nvPr/>
        </p:nvPicPr>
        <p:blipFill>
          <a:blip r:embed="rId4"/>
          <a:srcRect l="14516" r="10483"/>
          <a:stretch>
            <a:fillRect/>
          </a:stretch>
        </p:blipFill>
        <p:spPr bwMode="auto">
          <a:xfrm>
            <a:off x="3143250" y="4071938"/>
            <a:ext cx="278606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20750"/>
          </a:xfrm>
        </p:spPr>
        <p:txBody>
          <a:bodyPr/>
          <a:lstStyle/>
          <a:p>
            <a:pPr algn="ctr" eaLnBrk="1" hangingPunct="1"/>
            <a:r>
              <a:rPr lang="ru-RU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Морское путешествие</a:t>
            </a:r>
          </a:p>
        </p:txBody>
      </p:sp>
      <p:pic>
        <p:nvPicPr>
          <p:cNvPr id="21506" name="Picture 2" descr="C:\Users\USER\Desktop\Фто для педсовета\DSC022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500188"/>
            <a:ext cx="2543175" cy="1908175"/>
          </a:xfrm>
        </p:spPr>
      </p:pic>
      <p:pic>
        <p:nvPicPr>
          <p:cNvPr id="21507" name="Picture 3" descr="C:\Users\USER\Desktop\Фто для педсовета\DSC02214.JPG"/>
          <p:cNvPicPr>
            <a:picLocks noChangeAspect="1" noChangeArrowheads="1"/>
          </p:cNvPicPr>
          <p:nvPr/>
        </p:nvPicPr>
        <p:blipFill>
          <a:blip r:embed="rId3"/>
          <a:srcRect l="11293" t="18822" b="13419"/>
          <a:stretch>
            <a:fillRect/>
          </a:stretch>
        </p:blipFill>
        <p:spPr bwMode="auto">
          <a:xfrm>
            <a:off x="3714750" y="1571625"/>
            <a:ext cx="311785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C:\Users\USER\Desktop\Фто для педсовета\DSC022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3500438"/>
            <a:ext cx="301625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:\Users\USER\Desktop\Фто для педсовета\DSC022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3929063"/>
            <a:ext cx="29591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2339</TotalTime>
  <Words>482</Words>
  <Application>Microsoft Office PowerPoint</Application>
  <PresentationFormat>Экран (4:3)</PresentationFormat>
  <Paragraphs>88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Times New Roman</vt:lpstr>
      <vt:lpstr>Arial</vt:lpstr>
      <vt:lpstr>Calibri Light</vt:lpstr>
      <vt:lpstr>Calibri</vt:lpstr>
      <vt:lpstr>Comic Sans MS</vt:lpstr>
      <vt:lpstr>Тема Office</vt:lpstr>
      <vt:lpstr>Среднесрочный творческий  проект «СЮЖЕТНО-РОЛЕВАЯ ИГРА В ЖИЗНИ РЕБЕНКА»  </vt:lpstr>
      <vt:lpstr>Слайд 2</vt:lpstr>
      <vt:lpstr>Слайд 3</vt:lpstr>
      <vt:lpstr>Слайд 4</vt:lpstr>
      <vt:lpstr>Слайд 5</vt:lpstr>
      <vt:lpstr>Слайд 6</vt:lpstr>
      <vt:lpstr>Больница</vt:lpstr>
      <vt:lpstr>Салон красоты</vt:lpstr>
      <vt:lpstr>Морское путешествие</vt:lpstr>
      <vt:lpstr>Основной этап</vt:lpstr>
      <vt:lpstr>Слайд 11</vt:lpstr>
      <vt:lpstr>Слайд 12</vt:lpstr>
      <vt:lpstr>Слайд 13</vt:lpstr>
      <vt:lpstr>Экскурсия в медицинский кабинет</vt:lpstr>
      <vt:lpstr>Слайд 15</vt:lpstr>
      <vt:lpstr>Наши игры в группе</vt:lpstr>
      <vt:lpstr>Слайд 17</vt:lpstr>
      <vt:lpstr>Слайд 18</vt:lpstr>
      <vt:lpstr>Слайд 19</vt:lpstr>
      <vt:lpstr>Слайд 20</vt:lpstr>
      <vt:lpstr>Слайд 21</vt:lpstr>
      <vt:lpstr>Слайд 22</vt:lpstr>
      <vt:lpstr>Дальнейшие перспективы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Сюжетно ролевая игра  «Профессии»</dc:title>
  <dc:creator>admin</dc:creator>
  <cp:lastModifiedBy>Компьютер.ру</cp:lastModifiedBy>
  <cp:revision>101</cp:revision>
  <dcterms:created xsi:type="dcterms:W3CDTF">2014-11-14T20:40:50Z</dcterms:created>
  <dcterms:modified xsi:type="dcterms:W3CDTF">2020-10-26T18:03:33Z</dcterms:modified>
</cp:coreProperties>
</file>